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Montserrat Bold" panose="020B0604020202020204" charset="0"/>
      <p:regular r:id="rId21"/>
    </p:embeddedFont>
    <p:embeddedFont>
      <p:font typeface="Public Sans" panose="020B0604020202020204" charset="0"/>
      <p:regular r:id="rId22"/>
    </p:embeddedFont>
    <p:embeddedFont>
      <p:font typeface="Public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svg"/><Relationship Id="rId3" Type="http://schemas.openxmlformats.org/officeDocument/2006/relationships/image" Target="../media/image39.png"/><Relationship Id="rId7" Type="http://schemas.openxmlformats.org/officeDocument/2006/relationships/image" Target="../media/image3.sv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svg"/><Relationship Id="rId3" Type="http://schemas.openxmlformats.org/officeDocument/2006/relationships/image" Target="../media/image40.jpeg"/><Relationship Id="rId7" Type="http://schemas.openxmlformats.org/officeDocument/2006/relationships/image" Target="../media/image3.sv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svg"/><Relationship Id="rId3" Type="http://schemas.openxmlformats.org/officeDocument/2006/relationships/image" Target="../media/image46.jpeg"/><Relationship Id="rId7" Type="http://schemas.openxmlformats.org/officeDocument/2006/relationships/image" Target="../media/image3.sv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0.png"/><Relationship Id="rId1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1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4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0.png"/><Relationship Id="rId1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1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4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0.png"/><Relationship Id="rId1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1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4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2" Type="http://schemas.openxmlformats.org/officeDocument/2006/relationships/image" Target="../media/image26.jpe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29.svg"/><Relationship Id="rId4" Type="http://schemas.openxmlformats.org/officeDocument/2006/relationships/image" Target="../media/image13.sv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5025" y="0"/>
              <a:ext cx="792111" cy="698500"/>
            </a:xfrm>
            <a:custGeom>
              <a:avLst/>
              <a:gdLst/>
              <a:ahLst/>
              <a:cxnLst/>
              <a:rect l="l" t="t" r="r" b="b"/>
              <a:pathLst>
                <a:path w="792111" h="698500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3284" y="0"/>
              <a:ext cx="993180" cy="547840"/>
            </a:xfrm>
            <a:custGeom>
              <a:avLst/>
              <a:gdLst/>
              <a:ahLst/>
              <a:cxnLst/>
              <a:rect l="l" t="t" r="r" b="b"/>
              <a:pathLst>
                <a:path w="993180" h="54784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3284" y="0"/>
              <a:ext cx="993180" cy="547840"/>
            </a:xfrm>
            <a:custGeom>
              <a:avLst/>
              <a:gdLst/>
              <a:ahLst/>
              <a:cxnLst/>
              <a:rect l="l" t="t" r="r" b="b"/>
              <a:pathLst>
                <a:path w="993180" h="54784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7390398"/>
            <a:ext cx="12935908" cy="6491927"/>
            <a:chOff x="0" y="0"/>
            <a:chExt cx="1511686" cy="758644"/>
          </a:xfrm>
        </p:grpSpPr>
        <p:sp>
          <p:nvSpPr>
            <p:cNvPr id="17" name="Freeform 17"/>
            <p:cNvSpPr/>
            <p:nvPr/>
          </p:nvSpPr>
          <p:spPr>
            <a:xfrm>
              <a:off x="3606" y="0"/>
              <a:ext cx="1504473" cy="758644"/>
            </a:xfrm>
            <a:custGeom>
              <a:avLst/>
              <a:gdLst/>
              <a:ahLst/>
              <a:cxnLst/>
              <a:rect l="l" t="t" r="r" b="b"/>
              <a:pathLst>
                <a:path w="1504473" h="758644">
                  <a:moveTo>
                    <a:pt x="1498471" y="397259"/>
                  </a:moveTo>
                  <a:lnTo>
                    <a:pt x="1314488" y="740707"/>
                  </a:lnTo>
                  <a:cubicBezTo>
                    <a:pt x="1308572" y="751751"/>
                    <a:pt x="1297060" y="758644"/>
                    <a:pt x="1284531" y="758644"/>
                  </a:cubicBezTo>
                  <a:lnTo>
                    <a:pt x="219942" y="758644"/>
                  </a:lnTo>
                  <a:cubicBezTo>
                    <a:pt x="207414" y="758644"/>
                    <a:pt x="195901" y="751751"/>
                    <a:pt x="189985" y="740707"/>
                  </a:cubicBezTo>
                  <a:lnTo>
                    <a:pt x="6003" y="397259"/>
                  </a:lnTo>
                  <a:cubicBezTo>
                    <a:pt x="0" y="386054"/>
                    <a:pt x="0" y="372590"/>
                    <a:pt x="6003" y="361385"/>
                  </a:cubicBezTo>
                  <a:lnTo>
                    <a:pt x="189985" y="17937"/>
                  </a:lnTo>
                  <a:cubicBezTo>
                    <a:pt x="195901" y="6893"/>
                    <a:pt x="207414" y="0"/>
                    <a:pt x="219942" y="0"/>
                  </a:cubicBezTo>
                  <a:lnTo>
                    <a:pt x="1284531" y="0"/>
                  </a:lnTo>
                  <a:cubicBezTo>
                    <a:pt x="1297060" y="0"/>
                    <a:pt x="1308572" y="6893"/>
                    <a:pt x="1314488" y="17937"/>
                  </a:cubicBezTo>
                  <a:lnTo>
                    <a:pt x="1498471" y="361385"/>
                  </a:lnTo>
                  <a:cubicBezTo>
                    <a:pt x="1504473" y="372590"/>
                    <a:pt x="1504473" y="386054"/>
                    <a:pt x="1498471" y="397259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806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2935908" cy="5977256"/>
            <a:chOff x="0" y="0"/>
            <a:chExt cx="1511686" cy="698500"/>
          </a:xfrm>
        </p:grpSpPr>
        <p:sp>
          <p:nvSpPr>
            <p:cNvPr id="20" name="Freeform 20"/>
            <p:cNvSpPr/>
            <p:nvPr/>
          </p:nvSpPr>
          <p:spPr>
            <a:xfrm>
              <a:off x="3907" y="0"/>
              <a:ext cx="1503871" cy="698500"/>
            </a:xfrm>
            <a:custGeom>
              <a:avLst/>
              <a:gdLst/>
              <a:ahLst/>
              <a:cxnLst/>
              <a:rect l="l" t="t" r="r" b="b"/>
              <a:pathLst>
                <a:path w="1503871" h="698500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5268" y="0"/>
              <a:ext cx="802265" cy="698500"/>
            </a:xfrm>
            <a:custGeom>
              <a:avLst/>
              <a:gdLst/>
              <a:ahLst/>
              <a:cxnLst/>
              <a:rect l="l" t="t" r="r" b="b"/>
              <a:pathLst>
                <a:path w="802265" h="698500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66" r="-1556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850" y="0"/>
                <a:ext cx="8051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5100" h="6985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5555" y="0"/>
                <a:ext cx="80169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690" h="69850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6817" y="0"/>
                <a:ext cx="79916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9167" h="698500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664575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8" name="Freeform 38"/>
          <p:cNvSpPr/>
          <p:nvPr/>
        </p:nvSpPr>
        <p:spPr>
          <a:xfrm rot="5400000">
            <a:off x="1108429" y="656131"/>
            <a:ext cx="660188" cy="819646"/>
          </a:xfrm>
          <a:custGeom>
            <a:avLst/>
            <a:gdLst/>
            <a:ahLst/>
            <a:cxnLst/>
            <a:rect l="l" t="t" r="r" b="b"/>
            <a:pathLst>
              <a:path w="660188" h="819646">
                <a:moveTo>
                  <a:pt x="0" y="0"/>
                </a:moveTo>
                <a:lnTo>
                  <a:pt x="660188" y="0"/>
                </a:lnTo>
                <a:lnTo>
                  <a:pt x="660188" y="819646"/>
                </a:lnTo>
                <a:lnTo>
                  <a:pt x="0" y="819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9" name="TextBox 39"/>
          <p:cNvSpPr txBox="1"/>
          <p:nvPr/>
        </p:nvSpPr>
        <p:spPr>
          <a:xfrm>
            <a:off x="2188823" y="737441"/>
            <a:ext cx="521428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Arquitectura de Software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2814044"/>
            <a:ext cx="827317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KATA REVISA TU TAREA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7825105"/>
            <a:ext cx="5306245" cy="20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Presentado por:</a:t>
            </a: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Lilian Maradiago Correa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Mariana Cruz Gomez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Valeria Rudas Ruiz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942854" y="8826500"/>
            <a:ext cx="33164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Mayo 28,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3711809" y="1943100"/>
            <a:ext cx="10991275" cy="7116851"/>
          </a:xfrm>
          <a:custGeom>
            <a:avLst/>
            <a:gdLst/>
            <a:ahLst/>
            <a:cxnLst/>
            <a:rect l="l" t="t" r="r" b="b"/>
            <a:pathLst>
              <a:path w="10991275" h="7116851">
                <a:moveTo>
                  <a:pt x="0" y="0"/>
                </a:moveTo>
                <a:lnTo>
                  <a:pt x="10991275" y="0"/>
                </a:lnTo>
                <a:lnTo>
                  <a:pt x="10991275" y="7116851"/>
                </a:lnTo>
                <a:lnTo>
                  <a:pt x="0" y="711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481097" y="1028700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PONDERACIÓN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2058100" y="3590095"/>
            <a:ext cx="13854205" cy="5056785"/>
          </a:xfrm>
          <a:custGeom>
            <a:avLst/>
            <a:gdLst/>
            <a:ahLst/>
            <a:cxnLst/>
            <a:rect l="l" t="t" r="r" b="b"/>
            <a:pathLst>
              <a:path w="13854205" h="5056785">
                <a:moveTo>
                  <a:pt x="0" y="0"/>
                </a:moveTo>
                <a:lnTo>
                  <a:pt x="13854205" y="0"/>
                </a:lnTo>
                <a:lnTo>
                  <a:pt x="13854205" y="5056785"/>
                </a:lnTo>
                <a:lnTo>
                  <a:pt x="0" y="50567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DRIVERS ARQUITECTONICOS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00482" y="1474957"/>
            <a:ext cx="8316980" cy="8285573"/>
          </a:xfrm>
          <a:custGeom>
            <a:avLst/>
            <a:gdLst/>
            <a:ahLst/>
            <a:cxnLst/>
            <a:rect l="l" t="t" r="r" b="b"/>
            <a:pathLst>
              <a:path w="8316980" h="8285573">
                <a:moveTo>
                  <a:pt x="0" y="0"/>
                </a:moveTo>
                <a:lnTo>
                  <a:pt x="8316980" y="0"/>
                </a:lnTo>
                <a:lnTo>
                  <a:pt x="8316980" y="8285572"/>
                </a:lnTo>
                <a:lnTo>
                  <a:pt x="0" y="828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8" b="-37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2" name="Group 12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3" name="Freeform 13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9" name="Group 19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3" name="Freeform 23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TÁCTICAS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5938090" y="1711128"/>
            <a:ext cx="9034963" cy="8176642"/>
          </a:xfrm>
          <a:custGeom>
            <a:avLst/>
            <a:gdLst/>
            <a:ahLst/>
            <a:cxnLst/>
            <a:rect l="l" t="t" r="r" b="b"/>
            <a:pathLst>
              <a:path w="9034963" h="8176642">
                <a:moveTo>
                  <a:pt x="0" y="0"/>
                </a:moveTo>
                <a:lnTo>
                  <a:pt x="9034964" y="0"/>
                </a:lnTo>
                <a:lnTo>
                  <a:pt x="9034964" y="8176641"/>
                </a:lnTo>
                <a:lnTo>
                  <a:pt x="0" y="817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5" name="Freeform 5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2" name="Group 12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3" name="Freeform 13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9" name="Group 19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3" name="Freeform 23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PATRONES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3711809" y="2581007"/>
            <a:ext cx="11358140" cy="7283408"/>
          </a:xfrm>
          <a:custGeom>
            <a:avLst/>
            <a:gdLst/>
            <a:ahLst/>
            <a:cxnLst/>
            <a:rect l="l" t="t" r="r" b="b"/>
            <a:pathLst>
              <a:path w="11358140" h="7283408">
                <a:moveTo>
                  <a:pt x="0" y="0"/>
                </a:moveTo>
                <a:lnTo>
                  <a:pt x="11358140" y="0"/>
                </a:lnTo>
                <a:lnTo>
                  <a:pt x="11358140" y="7283407"/>
                </a:lnTo>
                <a:lnTo>
                  <a:pt x="0" y="72834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ESCENARIOS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2058100" y="2762685"/>
            <a:ext cx="13011849" cy="6034245"/>
          </a:xfrm>
          <a:custGeom>
            <a:avLst/>
            <a:gdLst/>
            <a:ahLst/>
            <a:cxnLst/>
            <a:rect l="l" t="t" r="r" b="b"/>
            <a:pathLst>
              <a:path w="13011849" h="6034245">
                <a:moveTo>
                  <a:pt x="0" y="0"/>
                </a:moveTo>
                <a:lnTo>
                  <a:pt x="13011849" y="0"/>
                </a:lnTo>
                <a:lnTo>
                  <a:pt x="13011849" y="6034246"/>
                </a:lnTo>
                <a:lnTo>
                  <a:pt x="0" y="6034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LOGICA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3892720" y="2572486"/>
            <a:ext cx="9466639" cy="6685814"/>
          </a:xfrm>
          <a:custGeom>
            <a:avLst/>
            <a:gdLst/>
            <a:ahLst/>
            <a:cxnLst/>
            <a:rect l="l" t="t" r="r" b="b"/>
            <a:pathLst>
              <a:path w="9466639" h="6685814">
                <a:moveTo>
                  <a:pt x="0" y="0"/>
                </a:moveTo>
                <a:lnTo>
                  <a:pt x="9466639" y="0"/>
                </a:lnTo>
                <a:lnTo>
                  <a:pt x="9466639" y="6685814"/>
                </a:lnTo>
                <a:lnTo>
                  <a:pt x="0" y="6685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1023235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IMPLEMENTACIÓN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3800966" y="2496910"/>
            <a:ext cx="10327340" cy="7151683"/>
          </a:xfrm>
          <a:custGeom>
            <a:avLst/>
            <a:gdLst/>
            <a:ahLst/>
            <a:cxnLst/>
            <a:rect l="l" t="t" r="r" b="b"/>
            <a:pathLst>
              <a:path w="10327340" h="7151683">
                <a:moveTo>
                  <a:pt x="0" y="0"/>
                </a:moveTo>
                <a:lnTo>
                  <a:pt x="10327339" y="0"/>
                </a:lnTo>
                <a:lnTo>
                  <a:pt x="10327339" y="7151683"/>
                </a:lnTo>
                <a:lnTo>
                  <a:pt x="0" y="71516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PROCESOS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4269870" y="2444212"/>
            <a:ext cx="9389531" cy="7499888"/>
          </a:xfrm>
          <a:custGeom>
            <a:avLst/>
            <a:gdLst/>
            <a:ahLst/>
            <a:cxnLst/>
            <a:rect l="l" t="t" r="r" b="b"/>
            <a:pathLst>
              <a:path w="9389531" h="7499888">
                <a:moveTo>
                  <a:pt x="0" y="0"/>
                </a:moveTo>
                <a:lnTo>
                  <a:pt x="9389531" y="0"/>
                </a:lnTo>
                <a:lnTo>
                  <a:pt x="9389531" y="7499888"/>
                </a:lnTo>
                <a:lnTo>
                  <a:pt x="0" y="7499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870688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FISICA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3365318" y="2643709"/>
            <a:ext cx="12019034" cy="6670564"/>
          </a:xfrm>
          <a:custGeom>
            <a:avLst/>
            <a:gdLst/>
            <a:ahLst/>
            <a:cxnLst/>
            <a:rect l="l" t="t" r="r" b="b"/>
            <a:pathLst>
              <a:path w="12019034" h="6670564">
                <a:moveTo>
                  <a:pt x="0" y="0"/>
                </a:moveTo>
                <a:lnTo>
                  <a:pt x="12019034" y="0"/>
                </a:lnTo>
                <a:lnTo>
                  <a:pt x="12019034" y="6670564"/>
                </a:lnTo>
                <a:lnTo>
                  <a:pt x="0" y="667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5" name="Freeform 5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2" name="Group 12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3" name="Freeform 13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9" name="Group 19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3" name="Freeform 23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1088186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 VISTA FISICA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-936718" y="4117521"/>
            <a:ext cx="16273838" cy="1902563"/>
            <a:chOff x="0" y="0"/>
            <a:chExt cx="4286114" cy="501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114" cy="501087"/>
            </a:xfrm>
            <a:custGeom>
              <a:avLst/>
              <a:gdLst/>
              <a:ahLst/>
              <a:cxnLst/>
              <a:rect l="l" t="t" r="r" b="b"/>
              <a:pathLst>
                <a:path w="4286114" h="501087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77486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>
            <a:off x="2398835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2"/>
          <p:cNvSpPr/>
          <p:nvPr/>
        </p:nvSpPr>
        <p:spPr>
          <a:xfrm>
            <a:off x="7238161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3" name="Group 13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91131" y="4344414"/>
            <a:ext cx="1448776" cy="144877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30456" y="4344414"/>
            <a:ext cx="1448776" cy="144877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3" name="Group 23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24" name="Freeform 24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0" name="Group 30"/>
          <p:cNvGrpSpPr/>
          <p:nvPr/>
        </p:nvGrpSpPr>
        <p:grpSpPr>
          <a:xfrm>
            <a:off x="12269782" y="4344414"/>
            <a:ext cx="1448776" cy="144877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37" name="Freeform 37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2919229" y="4730243"/>
            <a:ext cx="792580" cy="721248"/>
          </a:xfrm>
          <a:custGeom>
            <a:avLst/>
            <a:gdLst/>
            <a:ahLst/>
            <a:cxnLst/>
            <a:rect l="l" t="t" r="r" b="b"/>
            <a:pathLst>
              <a:path w="792580" h="721248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7781334" y="4692943"/>
            <a:ext cx="747021" cy="751719"/>
          </a:xfrm>
          <a:custGeom>
            <a:avLst/>
            <a:gdLst/>
            <a:ahLst/>
            <a:cxnLst/>
            <a:rect l="l" t="t" r="r" b="b"/>
            <a:pathLst>
              <a:path w="747021" h="751719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12628981" y="4730243"/>
            <a:ext cx="730378" cy="721248"/>
          </a:xfrm>
          <a:custGeom>
            <a:avLst/>
            <a:gdLst/>
            <a:ahLst/>
            <a:cxnLst/>
            <a:rect l="l" t="t" r="r" b="b"/>
            <a:pathLst>
              <a:path w="730378" h="72124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Freeform 42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Freeform 43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4" name="TextBox 44"/>
          <p:cNvSpPr txBox="1"/>
          <p:nvPr/>
        </p:nvSpPr>
        <p:spPr>
          <a:xfrm>
            <a:off x="1028700" y="1582510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6635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Contexto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75961" y="6399468"/>
            <a:ext cx="39577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Requerimientos Funcionales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15286" y="6399468"/>
            <a:ext cx="395776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Requerimientos No Funcionales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-936718" y="4117521"/>
            <a:ext cx="16273838" cy="1902563"/>
            <a:chOff x="0" y="0"/>
            <a:chExt cx="4286114" cy="501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114" cy="501087"/>
            </a:xfrm>
            <a:custGeom>
              <a:avLst/>
              <a:gdLst/>
              <a:ahLst/>
              <a:cxnLst/>
              <a:rect l="l" t="t" r="r" b="b"/>
              <a:pathLst>
                <a:path w="4286114" h="501087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77486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>
            <a:off x="2398835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2"/>
          <p:cNvSpPr/>
          <p:nvPr/>
        </p:nvSpPr>
        <p:spPr>
          <a:xfrm>
            <a:off x="7238161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3" name="Group 13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91131" y="4344414"/>
            <a:ext cx="1448776" cy="144877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30456" y="4344414"/>
            <a:ext cx="1448776" cy="144877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3" name="Group 23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24" name="Freeform 24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0" name="Group 30"/>
          <p:cNvGrpSpPr/>
          <p:nvPr/>
        </p:nvGrpSpPr>
        <p:grpSpPr>
          <a:xfrm>
            <a:off x="12269782" y="4344414"/>
            <a:ext cx="1448776" cy="144877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37" name="Freeform 37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2919229" y="4730243"/>
            <a:ext cx="792580" cy="721248"/>
          </a:xfrm>
          <a:custGeom>
            <a:avLst/>
            <a:gdLst/>
            <a:ahLst/>
            <a:cxnLst/>
            <a:rect l="l" t="t" r="r" b="b"/>
            <a:pathLst>
              <a:path w="792580" h="721248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7781334" y="4692943"/>
            <a:ext cx="747021" cy="751719"/>
          </a:xfrm>
          <a:custGeom>
            <a:avLst/>
            <a:gdLst/>
            <a:ahLst/>
            <a:cxnLst/>
            <a:rect l="l" t="t" r="r" b="b"/>
            <a:pathLst>
              <a:path w="747021" h="751719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12628981" y="4730243"/>
            <a:ext cx="730378" cy="721248"/>
          </a:xfrm>
          <a:custGeom>
            <a:avLst/>
            <a:gdLst/>
            <a:ahLst/>
            <a:cxnLst/>
            <a:rect l="l" t="t" r="r" b="b"/>
            <a:pathLst>
              <a:path w="730378" h="72124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Freeform 42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Freeform 43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4" name="TextBox 44"/>
          <p:cNvSpPr txBox="1"/>
          <p:nvPr/>
        </p:nvSpPr>
        <p:spPr>
          <a:xfrm>
            <a:off x="1028700" y="1582510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6635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Atributos de Calidad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75961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Ponderación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15286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Drivers Arquitectonicos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-936718" y="4117521"/>
            <a:ext cx="16273838" cy="1902563"/>
            <a:chOff x="0" y="0"/>
            <a:chExt cx="4286114" cy="501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114" cy="501087"/>
            </a:xfrm>
            <a:custGeom>
              <a:avLst/>
              <a:gdLst/>
              <a:ahLst/>
              <a:cxnLst/>
              <a:rect l="l" t="t" r="r" b="b"/>
              <a:pathLst>
                <a:path w="4286114" h="501087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77486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>
          <a:xfrm>
            <a:off x="2398835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Freeform 12"/>
          <p:cNvSpPr/>
          <p:nvPr/>
        </p:nvSpPr>
        <p:spPr>
          <a:xfrm>
            <a:off x="7238161" y="4344414"/>
            <a:ext cx="1833367" cy="1833367"/>
          </a:xfrm>
          <a:custGeom>
            <a:avLst/>
            <a:gdLst/>
            <a:ahLst/>
            <a:cxnLst/>
            <a:rect l="l" t="t" r="r" b="b"/>
            <a:pathLst>
              <a:path w="1833367" h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3" name="Group 13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91131" y="4344414"/>
            <a:ext cx="1448776" cy="144877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30456" y="4344414"/>
            <a:ext cx="1448776" cy="144877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3" name="Group 23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24" name="Freeform 24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0" name="Group 30"/>
          <p:cNvGrpSpPr/>
          <p:nvPr/>
        </p:nvGrpSpPr>
        <p:grpSpPr>
          <a:xfrm>
            <a:off x="12269782" y="4344414"/>
            <a:ext cx="1448776" cy="144877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34" name="Freeform 3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37" name="Freeform 37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2919229" y="4730243"/>
            <a:ext cx="792580" cy="721248"/>
          </a:xfrm>
          <a:custGeom>
            <a:avLst/>
            <a:gdLst/>
            <a:ahLst/>
            <a:cxnLst/>
            <a:rect l="l" t="t" r="r" b="b"/>
            <a:pathLst>
              <a:path w="792580" h="721248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0" name="Freeform 40"/>
          <p:cNvSpPr/>
          <p:nvPr/>
        </p:nvSpPr>
        <p:spPr>
          <a:xfrm>
            <a:off x="7781334" y="4692943"/>
            <a:ext cx="747021" cy="751719"/>
          </a:xfrm>
          <a:custGeom>
            <a:avLst/>
            <a:gdLst/>
            <a:ahLst/>
            <a:cxnLst/>
            <a:rect l="l" t="t" r="r" b="b"/>
            <a:pathLst>
              <a:path w="747021" h="751719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1" name="Freeform 41"/>
          <p:cNvSpPr/>
          <p:nvPr/>
        </p:nvSpPr>
        <p:spPr>
          <a:xfrm>
            <a:off x="12628981" y="4730243"/>
            <a:ext cx="730378" cy="721248"/>
          </a:xfrm>
          <a:custGeom>
            <a:avLst/>
            <a:gdLst/>
            <a:ahLst/>
            <a:cxnLst/>
            <a:rect l="l" t="t" r="r" b="b"/>
            <a:pathLst>
              <a:path w="730378" h="72124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Freeform 42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Freeform 43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4" name="TextBox 44"/>
          <p:cNvSpPr txBox="1"/>
          <p:nvPr/>
        </p:nvSpPr>
        <p:spPr>
          <a:xfrm>
            <a:off x="1028700" y="1582510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6635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Tácticas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75961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Patrones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015286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Escenarios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-936718" y="4117521"/>
            <a:ext cx="16273838" cy="1902563"/>
            <a:chOff x="0" y="0"/>
            <a:chExt cx="4286114" cy="5010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6114" cy="501087"/>
            </a:xfrm>
            <a:custGeom>
              <a:avLst/>
              <a:gdLst/>
              <a:ahLst/>
              <a:cxnLst/>
              <a:rect l="l" t="t" r="r" b="b"/>
              <a:pathLst>
                <a:path w="4286114" h="501087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75868" y="4366479"/>
            <a:ext cx="1448776" cy="144877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8" name="Freeform 18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4" name="Group 24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8" name="Freeform 28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0148" y="4366479"/>
            <a:ext cx="1448776" cy="1448776"/>
            <a:chOff x="0" y="0"/>
            <a:chExt cx="1931702" cy="1931702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437464" y="514438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35" name="Freeform 35"/>
          <p:cNvSpPr/>
          <p:nvPr/>
        </p:nvSpPr>
        <p:spPr>
          <a:xfrm>
            <a:off x="5126745" y="4715007"/>
            <a:ext cx="747021" cy="751719"/>
          </a:xfrm>
          <a:custGeom>
            <a:avLst/>
            <a:gdLst/>
            <a:ahLst/>
            <a:cxnLst/>
            <a:rect l="l" t="t" r="r" b="b"/>
            <a:pathLst>
              <a:path w="747021" h="751719">
                <a:moveTo>
                  <a:pt x="0" y="0"/>
                </a:moveTo>
                <a:lnTo>
                  <a:pt x="747021" y="0"/>
                </a:lnTo>
                <a:lnTo>
                  <a:pt x="747021" y="751720"/>
                </a:lnTo>
                <a:lnTo>
                  <a:pt x="0" y="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6" name="Group 36"/>
          <p:cNvGrpSpPr/>
          <p:nvPr/>
        </p:nvGrpSpPr>
        <p:grpSpPr>
          <a:xfrm>
            <a:off x="8739244" y="4344414"/>
            <a:ext cx="1448776" cy="1448776"/>
            <a:chOff x="0" y="0"/>
            <a:chExt cx="1931702" cy="1931702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78932" y="514438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2" name="Freeform 42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TextBox 43"/>
          <p:cNvSpPr txBox="1"/>
          <p:nvPr/>
        </p:nvSpPr>
        <p:spPr>
          <a:xfrm>
            <a:off x="1028700" y="1582510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1485" y="6399468"/>
            <a:ext cx="27061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Logica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711809" y="6399468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de Implementación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48081" y="6399468"/>
            <a:ext cx="282344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de Procesos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059138" y="4344414"/>
            <a:ext cx="1448776" cy="1448776"/>
            <a:chOff x="0" y="0"/>
            <a:chExt cx="1931702" cy="193170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478932" y="514438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1450033" y="6399468"/>
            <a:ext cx="266698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Física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-3443720" y="32739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8289" y="0"/>
              <a:ext cx="680138" cy="547840"/>
            </a:xfrm>
            <a:custGeom>
              <a:avLst/>
              <a:gdLst/>
              <a:ahLst/>
              <a:cxnLst/>
              <a:rect l="l" t="t" r="r" b="b"/>
              <a:pathLst>
                <a:path w="680138" h="547840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1978345" y="6920033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3587" y="0"/>
              <a:ext cx="805626" cy="698500"/>
            </a:xfrm>
            <a:custGeom>
              <a:avLst/>
              <a:gdLst/>
              <a:ahLst/>
              <a:cxnLst/>
              <a:rect l="l" t="t" r="r" b="b"/>
              <a:pathLst>
                <a:path w="805626" h="698500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451356" y="2283375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5268" y="0"/>
              <a:ext cx="802265" cy="698500"/>
            </a:xfrm>
            <a:custGeom>
              <a:avLst/>
              <a:gdLst/>
              <a:ahLst/>
              <a:cxnLst/>
              <a:rect l="l" t="t" r="r" b="b"/>
              <a:pathLst>
                <a:path w="802265" h="698500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443" r="-15443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08585" y="2283375"/>
            <a:ext cx="749433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442629" y="-5751980"/>
            <a:ext cx="10502929" cy="9025955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4813" y="0"/>
              <a:ext cx="803175" cy="698500"/>
            </a:xfrm>
            <a:custGeom>
              <a:avLst/>
              <a:gdLst/>
              <a:ahLst/>
              <a:cxnLst/>
              <a:rect l="l" t="t" r="r" b="b"/>
              <a:pathLst>
                <a:path w="803175" h="698500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6318" y="0"/>
              <a:ext cx="800164" cy="698500"/>
            </a:xfrm>
            <a:custGeom>
              <a:avLst/>
              <a:gdLst/>
              <a:ahLst/>
              <a:cxnLst/>
              <a:rect l="l" t="t" r="r" b="b"/>
              <a:pathLst>
                <a:path w="800164" h="698500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25325" y="440431"/>
            <a:ext cx="3297214" cy="2833543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Freeform 27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8" name="Freeform 28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TextBox 31"/>
          <p:cNvSpPr txBox="1"/>
          <p:nvPr/>
        </p:nvSpPr>
        <p:spPr>
          <a:xfrm>
            <a:off x="7688800" y="3855433"/>
            <a:ext cx="9570500" cy="536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8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Una universidad que ha ampliado su oferta de cursos en ciencias de la computación busca automatizar la calificación de tareas de programación sencillas para atender a más de 300 estudiantes por año. El sistema debe permitir la subida, ejecución y calificación de código fuente de forma persistente y auditable. Además, debe incluir detección de plagio mediante comparación entre entregas y el servicio externo de TurnItIn, integrarse con el sistema de gestión del aprendizaje (LMS) de la universidad, y respetar fechas límite definidas por los profesores. Todo esto debe desarrollarse en un contexto con bajo presupuesto para el área de sistemas y con un LMS basado en un mainframe difícil de modificar.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TextBox 26"/>
          <p:cNvSpPr txBox="1"/>
          <p:nvPr/>
        </p:nvSpPr>
        <p:spPr>
          <a:xfrm>
            <a:off x="1028700" y="1582510"/>
            <a:ext cx="749433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 FUNCIONALES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ED35A64-B893-1891-56D1-5D9660B14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1292" y="3609682"/>
            <a:ext cx="11992265" cy="5020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TextBox 26"/>
          <p:cNvSpPr txBox="1"/>
          <p:nvPr/>
        </p:nvSpPr>
        <p:spPr>
          <a:xfrm>
            <a:off x="1028700" y="1582510"/>
            <a:ext cx="749433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 NO FUNCIONALES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5E258-AEC7-8E5A-B04A-36453C26E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1349" y="3498231"/>
            <a:ext cx="15085451" cy="53918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6547" y="0"/>
              <a:ext cx="683623" cy="702000"/>
            </a:xfrm>
            <a:custGeom>
              <a:avLst/>
              <a:gdLst/>
              <a:ahLst/>
              <a:cxnLst/>
              <a:rect l="l" t="t" r="r" b="b"/>
              <a:pathLst>
                <a:path w="683623" h="702000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668" y="0"/>
              <a:ext cx="797465" cy="698500"/>
            </a:xfrm>
            <a:custGeom>
              <a:avLst/>
              <a:gdLst/>
              <a:ahLst/>
              <a:cxnLst/>
              <a:rect l="l" t="t" r="r" b="b"/>
              <a:pathLst>
                <a:path w="797465" h="698500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3354" y="0"/>
              <a:ext cx="1153965" cy="698500"/>
            </a:xfrm>
            <a:custGeom>
              <a:avLst/>
              <a:gdLst/>
              <a:ahLst/>
              <a:cxnLst/>
              <a:rect l="l" t="t" r="r" b="b"/>
              <a:pathLst>
                <a:path w="1153965" h="698500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9219"/>
              <a:ext cx="698500" cy="794363"/>
            </a:xfrm>
            <a:custGeom>
              <a:avLst/>
              <a:gdLst/>
              <a:ahLst/>
              <a:cxnLst/>
              <a:rect l="l" t="t" r="r" b="b"/>
              <a:pathLst>
                <a:path w="698500" h="794363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4058" y="0"/>
              <a:ext cx="804684" cy="698500"/>
            </a:xfrm>
            <a:custGeom>
              <a:avLst/>
              <a:gdLst/>
              <a:ahLst/>
              <a:cxnLst/>
              <a:rect l="l" t="t" r="r" b="b"/>
              <a:pathLst>
                <a:path w="804684" h="698500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1606" y="0"/>
              <a:ext cx="2049902" cy="698500"/>
            </a:xfrm>
            <a:custGeom>
              <a:avLst/>
              <a:gdLst/>
              <a:ahLst/>
              <a:cxnLst/>
              <a:rect l="l" t="t" r="r" b="b"/>
              <a:pathLst>
                <a:path w="2049902" h="698500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5" name="Freeform 25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6" name="Freeform 26"/>
          <p:cNvSpPr/>
          <p:nvPr/>
        </p:nvSpPr>
        <p:spPr>
          <a:xfrm>
            <a:off x="452059" y="4663205"/>
            <a:ext cx="16807241" cy="3172367"/>
          </a:xfrm>
          <a:custGeom>
            <a:avLst/>
            <a:gdLst/>
            <a:ahLst/>
            <a:cxnLst/>
            <a:rect l="l" t="t" r="r" b="b"/>
            <a:pathLst>
              <a:path w="16807241" h="3172367">
                <a:moveTo>
                  <a:pt x="0" y="0"/>
                </a:moveTo>
                <a:lnTo>
                  <a:pt x="16807241" y="0"/>
                </a:lnTo>
                <a:lnTo>
                  <a:pt x="16807241" y="3172367"/>
                </a:lnTo>
                <a:lnTo>
                  <a:pt x="0" y="3172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1028700" y="1582510"/>
            <a:ext cx="7494335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ATRIBUTOS DE CALIDAD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201</Words>
  <Application>Microsoft Office PowerPoint</Application>
  <PresentationFormat>Personalizado</PresentationFormat>
  <Paragraphs>39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Public Sans</vt:lpstr>
      <vt:lpstr>Montserrat Bold</vt:lpstr>
      <vt:lpstr>Public Sans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RevisaTuTarea</dc:title>
  <cp:lastModifiedBy>MARIANA  CRUZ GOMEZ</cp:lastModifiedBy>
  <cp:revision>2</cp:revision>
  <dcterms:created xsi:type="dcterms:W3CDTF">2006-08-16T00:00:00Z</dcterms:created>
  <dcterms:modified xsi:type="dcterms:W3CDTF">2025-05-29T02:47:04Z</dcterms:modified>
  <dc:identifier>DAGox_fBXEk</dc:identifier>
</cp:coreProperties>
</file>